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matic SC" pitchFamily="2" charset="-79"/>
      <p:regular r:id="rId15"/>
      <p:bold r:id="rId16"/>
    </p:embeddedFont>
    <p:embeddedFont>
      <p:font typeface="Lato" panose="020F0502020204030203" pitchFamily="34" charset="0"/>
      <p:regular r:id="rId17"/>
      <p:bold r:id="rId18"/>
      <p:italic r:id="rId19"/>
      <p:boldItalic r:id="rId20"/>
    </p:embeddedFont>
    <p:embeddedFont>
      <p:font typeface="Raleway" pitchFamily="2" charset="77"/>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Total presentation approx. 70 min.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b9a0b074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length 1:00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814cf7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Video length 58:25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23630543_5_2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23630543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Video length 4:08</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length 4:20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2aeb8c25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2aeb8c25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b9a0b07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length 2:30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sp>
        <p:nvSpPr>
          <p:cNvPr id="12" name="Google Shape;12;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3" name="Google Shape;13;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cxnSp>
        <p:nvCxnSpPr>
          <p:cNvPr id="57" name="Google Shape;5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9" name="Google Shape;5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0" name="Google Shape;6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7" name="Google Shape;17;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8" name="Google Shape;18;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9" name="Google Shape;19;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2" name="Google Shape;22;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3" name="Google Shape;23;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4" name="Google Shape;24;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9" name="Google Shape;29;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0" name="Google Shape;30;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1" name="Google Shape;31;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 name="Google Shape;37;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4" name="Google Shape;44;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48" name="Google Shape;48;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cxnSp>
        <p:nvCxnSpPr>
          <p:cNvPr id="52" name="Google Shape;52;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3" name="Google Shape;53;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4" name="Google Shape;54;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v_tcCpKtoU0?feature=oembed" TargetMode="External"/><Relationship Id="rId5" Type="http://schemas.openxmlformats.org/officeDocument/2006/relationships/image" Target="../media/image10.jpeg"/><Relationship Id="rId4" Type="http://schemas.openxmlformats.org/officeDocument/2006/relationships/hyperlink" Target="https://en.wikipedia.org/wiki/Concept_albu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_Au5yWyJ-GU?feature=oembed"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c0iuGsGGe2I?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nctr.ca/records/repor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2zuRQmwaREY?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vu5KOyhybIE?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Day for Truth &amp; Reconciliation</a:t>
            </a:r>
            <a:endParaRPr/>
          </a:p>
        </p:txBody>
      </p:sp>
      <p:sp>
        <p:nvSpPr>
          <p:cNvPr id="69" name="Google Shape;69;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and Orange Shirt Day</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September 30</a:t>
            </a:r>
            <a:endParaRPr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2"/>
          <p:cNvSpPr txBox="1"/>
          <p:nvPr/>
        </p:nvSpPr>
        <p:spPr>
          <a:xfrm>
            <a:off x="5056325" y="1297075"/>
            <a:ext cx="36918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rPr>
              <a:t>Released on October 18, 2016, the project is a 10-song </a:t>
            </a:r>
            <a:r>
              <a:rPr lang="en" sz="1800" b="1">
                <a:solidFill>
                  <a:schemeClr val="lt1"/>
                </a:solidFill>
                <a:uFill>
                  <a:noFill/>
                </a:uFill>
                <a:hlinkClick r:id="rId4">
                  <a:extLst>
                    <a:ext uri="{A12FA001-AC4F-418D-AE19-62706E023703}">
                      <ahyp:hlinkClr xmlns:ahyp="http://schemas.microsoft.com/office/drawing/2018/hyperlinkcolor" val="tx"/>
                    </a:ext>
                  </a:extLst>
                </a:hlinkClick>
              </a:rPr>
              <a:t>concept album</a:t>
            </a:r>
            <a:r>
              <a:rPr lang="en" sz="1800" b="1">
                <a:solidFill>
                  <a:schemeClr val="lt1"/>
                </a:solidFill>
              </a:rPr>
              <a:t> about Chanie Wenjack, a 12-year old  Anishinaabe boy from the Marten Falls First Nation who died of starvation and exposure in 1966 while trying to return home after escaping from an Indian residential school</a:t>
            </a:r>
            <a:r>
              <a:rPr lang="en" sz="1800" b="1">
                <a:solidFill>
                  <a:schemeClr val="lt1"/>
                </a:solidFill>
                <a:highlight>
                  <a:schemeClr val="dk1"/>
                </a:highlight>
                <a:latin typeface="Lato"/>
                <a:ea typeface="Lato"/>
                <a:cs typeface="Lato"/>
                <a:sym typeface="Lato"/>
              </a:rPr>
              <a:t>.</a:t>
            </a:r>
            <a:endParaRPr sz="1800" b="1">
              <a:solidFill>
                <a:schemeClr val="lt1"/>
              </a:solidFill>
              <a:highlight>
                <a:schemeClr val="dk1"/>
              </a:highlight>
              <a:latin typeface="Lato"/>
              <a:ea typeface="Lato"/>
              <a:cs typeface="Lato"/>
              <a:sym typeface="Lato"/>
            </a:endParaRPr>
          </a:p>
        </p:txBody>
      </p:sp>
      <p:sp>
        <p:nvSpPr>
          <p:cNvPr id="132" name="Google Shape;132;p22"/>
          <p:cNvSpPr txBox="1"/>
          <p:nvPr/>
        </p:nvSpPr>
        <p:spPr>
          <a:xfrm>
            <a:off x="7507075" y="4469925"/>
            <a:ext cx="1249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Wikipedia </a:t>
            </a:r>
            <a:endParaRPr>
              <a:latin typeface="Lato"/>
              <a:ea typeface="Lato"/>
              <a:cs typeface="Lato"/>
              <a:sym typeface="Lato"/>
            </a:endParaRPr>
          </a:p>
        </p:txBody>
      </p:sp>
      <p:sp>
        <p:nvSpPr>
          <p:cNvPr id="133" name="Google Shape;133;p22"/>
          <p:cNvSpPr txBox="1"/>
          <p:nvPr/>
        </p:nvSpPr>
        <p:spPr>
          <a:xfrm>
            <a:off x="5388000" y="152525"/>
            <a:ext cx="2866500" cy="112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1100"/>
              <a:buFont typeface="Arial"/>
              <a:buNone/>
            </a:pPr>
            <a:r>
              <a:rPr lang="en" sz="4300" b="1">
                <a:solidFill>
                  <a:schemeClr val="dk2"/>
                </a:solidFill>
                <a:latin typeface="Amatic SC"/>
                <a:ea typeface="Amatic SC"/>
                <a:cs typeface="Amatic SC"/>
                <a:sym typeface="Amatic SC"/>
              </a:rPr>
              <a:t>The Secret Path</a:t>
            </a:r>
            <a:endParaRPr sz="3000" b="1">
              <a:latin typeface="Lato"/>
              <a:ea typeface="Lato"/>
              <a:cs typeface="Lato"/>
              <a:sym typeface="Lato"/>
            </a:endParaRPr>
          </a:p>
          <a:p>
            <a:pPr marL="0" lvl="0" indent="0" algn="ctr" rtl="0">
              <a:spcBef>
                <a:spcPts val="0"/>
              </a:spcBef>
              <a:spcAft>
                <a:spcPts val="0"/>
              </a:spcAft>
              <a:buNone/>
            </a:pPr>
            <a:r>
              <a:rPr lang="en" sz="1800" b="1">
                <a:latin typeface="Lato"/>
                <a:ea typeface="Lato"/>
                <a:cs typeface="Lato"/>
                <a:sym typeface="Lato"/>
              </a:rPr>
              <a:t>Gord’s Final Project</a:t>
            </a:r>
            <a:endParaRPr sz="1800" b="1">
              <a:latin typeface="Lato"/>
              <a:ea typeface="Lato"/>
              <a:cs typeface="Lato"/>
              <a:sym typeface="Lato"/>
            </a:endParaRPr>
          </a:p>
        </p:txBody>
      </p:sp>
      <p:pic>
        <p:nvPicPr>
          <p:cNvPr id="2" name="Online Media 1" descr="Heritage Minutes: Chanie Wenjack">
            <a:hlinkClick r:id="" action="ppaction://media"/>
            <a:extLst>
              <a:ext uri="{FF2B5EF4-FFF2-40B4-BE49-F238E27FC236}">
                <a16:creationId xmlns:a16="http://schemas.microsoft.com/office/drawing/2014/main" id="{6E1E0D25-0A12-1448-8D31-D33A7FAD88C2}"/>
              </a:ext>
            </a:extLst>
          </p:cNvPr>
          <p:cNvPicPr>
            <a:picLocks noRot="1" noChangeAspect="1"/>
          </p:cNvPicPr>
          <p:nvPr>
            <a:videoFile r:link="rId1"/>
          </p:nvPr>
        </p:nvPicPr>
        <p:blipFill>
          <a:blip r:embed="rId5"/>
          <a:stretch>
            <a:fillRect/>
          </a:stretch>
        </p:blipFill>
        <p:spPr>
          <a:xfrm>
            <a:off x="193040" y="1205159"/>
            <a:ext cx="4211455" cy="2379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3"/>
          <p:cNvPicPr preferRelativeResize="0"/>
          <p:nvPr/>
        </p:nvPicPr>
        <p:blipFill rotWithShape="1">
          <a:blip r:embed="rId4">
            <a:alphaModFix amt="35000"/>
          </a:blip>
          <a:srcRect t="7691" b="7691"/>
          <a:stretch/>
        </p:blipFill>
        <p:spPr>
          <a:xfrm>
            <a:off x="0" y="0"/>
            <a:ext cx="9144001" cy="5143504"/>
          </a:xfrm>
          <a:prstGeom prst="rect">
            <a:avLst/>
          </a:prstGeom>
          <a:noFill/>
          <a:ln>
            <a:noFill/>
          </a:ln>
        </p:spPr>
      </p:pic>
      <p:pic>
        <p:nvPicPr>
          <p:cNvPr id="3" name="Online Media 2" descr="Gord Downie's Secret Path in Concert">
            <a:hlinkClick r:id="" action="ppaction://media"/>
            <a:extLst>
              <a:ext uri="{FF2B5EF4-FFF2-40B4-BE49-F238E27FC236}">
                <a16:creationId xmlns:a16="http://schemas.microsoft.com/office/drawing/2014/main" id="{AE8B0937-B188-0E4D-971D-6E6EB1A32030}"/>
              </a:ext>
            </a:extLst>
          </p:cNvPr>
          <p:cNvPicPr>
            <a:picLocks noRot="1" noChangeAspect="1"/>
          </p:cNvPicPr>
          <p:nvPr>
            <a:videoFile r:link="rId1"/>
          </p:nvPr>
        </p:nvPicPr>
        <p:blipFill>
          <a:blip r:embed="rId5"/>
          <a:stretch>
            <a:fillRect/>
          </a:stretch>
        </p:blipFill>
        <p:spPr>
          <a:xfrm>
            <a:off x="655455" y="358902"/>
            <a:ext cx="7833090" cy="4425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pic>
        <p:nvPicPr>
          <p:cNvPr id="145" name="Google Shape;145;p24"/>
          <p:cNvPicPr preferRelativeResize="0"/>
          <p:nvPr/>
        </p:nvPicPr>
        <p:blipFill rotWithShape="1">
          <a:blip r:embed="rId3">
            <a:alphaModFix/>
          </a:blip>
          <a:srcRect t="12697" b="12697"/>
          <a:stretch/>
        </p:blipFill>
        <p:spPr>
          <a:xfrm>
            <a:off x="0" y="0"/>
            <a:ext cx="9143997" cy="5143497"/>
          </a:xfrm>
          <a:prstGeom prst="rect">
            <a:avLst/>
          </a:prstGeom>
          <a:noFill/>
          <a:ln>
            <a:noFill/>
          </a:ln>
        </p:spPr>
      </p:pic>
      <p:sp>
        <p:nvSpPr>
          <p:cNvPr id="146" name="Google Shape;146;p24"/>
          <p:cNvSpPr/>
          <p:nvPr/>
        </p:nvSpPr>
        <p:spPr>
          <a:xfrm>
            <a:off x="283000" y="297900"/>
            <a:ext cx="4547700" cy="4547700"/>
          </a:xfrm>
          <a:prstGeom prst="rect">
            <a:avLst/>
          </a:prstGeom>
          <a:solidFill>
            <a:srgbClr val="000000">
              <a:alpha val="7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txBox="1">
            <a:spLocks noGrp="1"/>
          </p:cNvSpPr>
          <p:nvPr>
            <p:ph type="body" idx="4294967295"/>
          </p:nvPr>
        </p:nvSpPr>
        <p:spPr>
          <a:xfrm>
            <a:off x="481300" y="529650"/>
            <a:ext cx="4151100" cy="4084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b="1">
                <a:solidFill>
                  <a:schemeClr val="accent5"/>
                </a:solidFill>
              </a:rPr>
              <a:t>This is just a start.</a:t>
            </a:r>
            <a:endParaRPr sz="2800" b="1">
              <a:solidFill>
                <a:schemeClr val="accent5"/>
              </a:solidFill>
            </a:endParaRPr>
          </a:p>
          <a:p>
            <a:pPr marL="0" lvl="0" indent="0" algn="ctr" rtl="0">
              <a:lnSpc>
                <a:spcPct val="100000"/>
              </a:lnSpc>
              <a:spcBef>
                <a:spcPts val="1600"/>
              </a:spcBef>
              <a:spcAft>
                <a:spcPts val="0"/>
              </a:spcAft>
              <a:buNone/>
            </a:pPr>
            <a:r>
              <a:rPr lang="en">
                <a:solidFill>
                  <a:schemeClr val="lt1"/>
                </a:solidFill>
              </a:rPr>
              <a:t>Please continue the  journey we’ve started today.</a:t>
            </a:r>
            <a:endParaRPr>
              <a:solidFill>
                <a:schemeClr val="lt1"/>
              </a:solidFill>
            </a:endParaRPr>
          </a:p>
          <a:p>
            <a:pPr marL="0" lvl="0" indent="0" algn="ctr" rtl="0">
              <a:lnSpc>
                <a:spcPct val="100000"/>
              </a:lnSpc>
              <a:spcBef>
                <a:spcPts val="1600"/>
              </a:spcBef>
              <a:spcAft>
                <a:spcPts val="0"/>
              </a:spcAft>
              <a:buNone/>
            </a:pPr>
            <a:r>
              <a:rPr lang="en">
                <a:solidFill>
                  <a:schemeClr val="lt1"/>
                </a:solidFill>
              </a:rPr>
              <a:t>There are multiple resources available where you can explore truth and reconciliation - you just have to search.</a:t>
            </a:r>
            <a:endParaRPr>
              <a:solidFill>
                <a:schemeClr val="lt1"/>
              </a:solidFill>
            </a:endParaRPr>
          </a:p>
          <a:p>
            <a:pPr marL="0" lvl="0" indent="0" algn="ctr" rtl="0">
              <a:lnSpc>
                <a:spcPct val="100000"/>
              </a:lnSpc>
              <a:spcBef>
                <a:spcPts val="1600"/>
              </a:spcBef>
              <a:spcAft>
                <a:spcPts val="0"/>
              </a:spcAft>
              <a:buNone/>
            </a:pPr>
            <a:endParaRPr>
              <a:solidFill>
                <a:schemeClr val="lt1"/>
              </a:solidFill>
            </a:endParaRPr>
          </a:p>
          <a:p>
            <a:pPr marL="0" lvl="0" indent="0" algn="ctr" rtl="0">
              <a:lnSpc>
                <a:spcPct val="100000"/>
              </a:lnSpc>
              <a:spcBef>
                <a:spcPts val="1600"/>
              </a:spcBef>
              <a:spcAft>
                <a:spcPts val="1600"/>
              </a:spcAft>
              <a:buNone/>
            </a:pPr>
            <a:r>
              <a:rPr lang="en" sz="2900" b="1">
                <a:solidFill>
                  <a:schemeClr val="lt1"/>
                </a:solidFill>
              </a:rPr>
              <a:t>Do the work. It’s crucial.</a:t>
            </a:r>
            <a:endParaRPr sz="29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p:cNvPicPr preferRelativeResize="0"/>
          <p:nvPr/>
        </p:nvPicPr>
        <p:blipFill>
          <a:blip r:embed="rId3">
            <a:alphaModFix/>
          </a:blip>
          <a:stretch>
            <a:fillRect/>
          </a:stretch>
        </p:blipFill>
        <p:spPr>
          <a:xfrm>
            <a:off x="136550" y="731388"/>
            <a:ext cx="8870900" cy="368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DBCA"/>
            </a:gs>
            <a:gs pos="100000">
              <a:srgbClr val="FA844D"/>
            </a:gs>
          </a:gsLst>
          <a:path path="circle">
            <a:fillToRect l="50000" t="50000" r="50000" b="50000"/>
          </a:path>
          <a:tileRect/>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idx="4294967295"/>
          </p:nvPr>
        </p:nvSpPr>
        <p:spPr>
          <a:xfrm>
            <a:off x="3878550" y="0"/>
            <a:ext cx="13869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2015</a:t>
            </a:r>
            <a:endParaRPr sz="2400"/>
          </a:p>
        </p:txBody>
      </p:sp>
      <p:pic>
        <p:nvPicPr>
          <p:cNvPr id="2" name="Online Media 1" descr="Statement by Minister Bennett on the 5th Anniversary of the Truth and Reconciliation Final Report">
            <a:hlinkClick r:id="" action="ppaction://media"/>
            <a:extLst>
              <a:ext uri="{FF2B5EF4-FFF2-40B4-BE49-F238E27FC236}">
                <a16:creationId xmlns:a16="http://schemas.microsoft.com/office/drawing/2014/main" id="{1713A068-C2A8-D24B-8865-F90CA5A8E53E}"/>
              </a:ext>
            </a:extLst>
          </p:cNvPr>
          <p:cNvPicPr>
            <a:picLocks noRot="1" noChangeAspect="1"/>
          </p:cNvPicPr>
          <p:nvPr>
            <a:videoFile r:link="rId1"/>
          </p:nvPr>
        </p:nvPicPr>
        <p:blipFill>
          <a:blip r:embed="rId4"/>
          <a:stretch>
            <a:fillRect/>
          </a:stretch>
        </p:blipFill>
        <p:spPr>
          <a:xfrm>
            <a:off x="1045207" y="768000"/>
            <a:ext cx="7053585" cy="3985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Google Shape;85;p16"/>
          <p:cNvPicPr preferRelativeResize="0"/>
          <p:nvPr/>
        </p:nvPicPr>
        <p:blipFill>
          <a:blip r:embed="rId3">
            <a:alphaModFix/>
          </a:blip>
          <a:stretch>
            <a:fillRect/>
          </a:stretch>
        </p:blipFill>
        <p:spPr>
          <a:xfrm>
            <a:off x="538725" y="2272550"/>
            <a:ext cx="2149150" cy="2149150"/>
          </a:xfrm>
          <a:prstGeom prst="rect">
            <a:avLst/>
          </a:prstGeom>
          <a:noFill/>
          <a:ln>
            <a:noFill/>
          </a:ln>
        </p:spPr>
      </p:pic>
      <p:sp>
        <p:nvSpPr>
          <p:cNvPr id="86" name="Google Shape;86;p16"/>
          <p:cNvSpPr txBox="1"/>
          <p:nvPr/>
        </p:nvSpPr>
        <p:spPr>
          <a:xfrm>
            <a:off x="751050" y="643250"/>
            <a:ext cx="76419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t>What was the purpose of the Truth and Reconciliation Committee?</a:t>
            </a:r>
            <a:endParaRPr sz="3400" b="1"/>
          </a:p>
        </p:txBody>
      </p:sp>
      <p:sp>
        <p:nvSpPr>
          <p:cNvPr id="87" name="Google Shape;87;p16"/>
          <p:cNvSpPr txBox="1"/>
          <p:nvPr/>
        </p:nvSpPr>
        <p:spPr>
          <a:xfrm>
            <a:off x="3120300" y="1874750"/>
            <a:ext cx="5570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rPr>
              <a:t>The TRC’s mandate was to inform all Canadians about what happened in residential schools. The TRC documented the experiences of survivors, their families, communities and anyone personally affected by the residential school experience.</a:t>
            </a:r>
            <a:endParaRPr sz="2400" b="1">
              <a:solidFill>
                <a:schemeClr val="lt1"/>
              </a:solidFill>
            </a:endParaRPr>
          </a:p>
        </p:txBody>
      </p:sp>
      <p:pic>
        <p:nvPicPr>
          <p:cNvPr id="88" name="Google Shape;88;p16"/>
          <p:cNvPicPr preferRelativeResize="0"/>
          <p:nvPr/>
        </p:nvPicPr>
        <p:blipFill>
          <a:blip r:embed="rId4">
            <a:alphaModFix/>
          </a:blip>
          <a:stretch>
            <a:fillRect/>
          </a:stretch>
        </p:blipFill>
        <p:spPr>
          <a:xfrm>
            <a:off x="0" y="0"/>
            <a:ext cx="2265600" cy="820501"/>
          </a:xfrm>
          <a:prstGeom prst="rect">
            <a:avLst/>
          </a:prstGeom>
          <a:noFill/>
          <a:ln>
            <a:noFill/>
          </a:ln>
        </p:spPr>
      </p:pic>
      <p:pic>
        <p:nvPicPr>
          <p:cNvPr id="89" name="Google Shape;89;p16"/>
          <p:cNvPicPr preferRelativeResize="0"/>
          <p:nvPr/>
        </p:nvPicPr>
        <p:blipFill>
          <a:blip r:embed="rId4">
            <a:alphaModFix/>
          </a:blip>
          <a:stretch>
            <a:fillRect/>
          </a:stretch>
        </p:blipFill>
        <p:spPr>
          <a:xfrm>
            <a:off x="2145150" y="0"/>
            <a:ext cx="2377850" cy="820501"/>
          </a:xfrm>
          <a:prstGeom prst="rect">
            <a:avLst/>
          </a:prstGeom>
          <a:noFill/>
          <a:ln>
            <a:noFill/>
          </a:ln>
        </p:spPr>
      </p:pic>
      <p:pic>
        <p:nvPicPr>
          <p:cNvPr id="90" name="Google Shape;90;p16"/>
          <p:cNvPicPr preferRelativeResize="0"/>
          <p:nvPr/>
        </p:nvPicPr>
        <p:blipFill>
          <a:blip r:embed="rId4">
            <a:alphaModFix/>
          </a:blip>
          <a:stretch>
            <a:fillRect/>
          </a:stretch>
        </p:blipFill>
        <p:spPr>
          <a:xfrm>
            <a:off x="4461775" y="0"/>
            <a:ext cx="2377850" cy="820501"/>
          </a:xfrm>
          <a:prstGeom prst="rect">
            <a:avLst/>
          </a:prstGeom>
          <a:noFill/>
          <a:ln>
            <a:noFill/>
          </a:ln>
        </p:spPr>
      </p:pic>
      <p:pic>
        <p:nvPicPr>
          <p:cNvPr id="91" name="Google Shape;91;p16"/>
          <p:cNvPicPr preferRelativeResize="0"/>
          <p:nvPr/>
        </p:nvPicPr>
        <p:blipFill>
          <a:blip r:embed="rId4">
            <a:alphaModFix/>
          </a:blip>
          <a:stretch>
            <a:fillRect/>
          </a:stretch>
        </p:blipFill>
        <p:spPr>
          <a:xfrm>
            <a:off x="6766150" y="0"/>
            <a:ext cx="2377850" cy="820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1045050" y="896363"/>
            <a:ext cx="7053900" cy="1723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a:solidFill>
                  <a:schemeClr val="lt1"/>
                </a:solidFill>
              </a:rPr>
              <a:t>In December 2015, the TRC released its entire 6-volume final report. All Canadians are encouraged to read the summary or the final report to learn more about the terrible history of Indian Residential Schools and its sad legacy.</a:t>
            </a:r>
            <a:endParaRPr sz="2000" b="1">
              <a:solidFill>
                <a:schemeClr val="accent5"/>
              </a:solidFill>
            </a:endParaRPr>
          </a:p>
        </p:txBody>
      </p:sp>
      <p:sp>
        <p:nvSpPr>
          <p:cNvPr id="97" name="Google Shape;97;p17"/>
          <p:cNvSpPr txBox="1"/>
          <p:nvPr/>
        </p:nvSpPr>
        <p:spPr>
          <a:xfrm>
            <a:off x="1509325" y="3207975"/>
            <a:ext cx="462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1100"/>
              <a:buFont typeface="Arial"/>
              <a:buNone/>
            </a:pPr>
            <a:r>
              <a:rPr lang="en" sz="2000" b="1" dirty="0">
                <a:solidFill>
                  <a:schemeClr val="accent5"/>
                </a:solidFill>
              </a:rPr>
              <a:t>READ THE REPORTS HERE:</a:t>
            </a:r>
            <a:endParaRPr dirty="0"/>
          </a:p>
          <a:p>
            <a:pPr marL="0" lvl="0" indent="0" algn="l" rtl="0">
              <a:spcBef>
                <a:spcPts val="0"/>
              </a:spcBef>
              <a:spcAft>
                <a:spcPts val="0"/>
              </a:spcAft>
              <a:buNone/>
            </a:pPr>
            <a:r>
              <a:rPr lang="en" sz="2400" b="1" u="sng" dirty="0">
                <a:solidFill>
                  <a:schemeClr val="lt1"/>
                </a:solidFill>
                <a:hlinkClick r:id="rId3">
                  <a:extLst>
                    <a:ext uri="{A12FA001-AC4F-418D-AE19-62706E023703}">
                      <ahyp:hlinkClr xmlns:ahyp="http://schemas.microsoft.com/office/drawing/2018/hyperlinkcolor" val="tx"/>
                    </a:ext>
                  </a:extLst>
                </a:hlinkClick>
              </a:rPr>
              <a:t>https://nctr.ca/records/reports/</a:t>
            </a:r>
            <a:endParaRPr sz="2400" b="1" dirty="0">
              <a:solidFill>
                <a:schemeClr val="lt1"/>
              </a:solidFill>
            </a:endParaRPr>
          </a:p>
        </p:txBody>
      </p:sp>
      <p:pic>
        <p:nvPicPr>
          <p:cNvPr id="98" name="Google Shape;98;p17"/>
          <p:cNvPicPr preferRelativeResize="0"/>
          <p:nvPr/>
        </p:nvPicPr>
        <p:blipFill>
          <a:blip r:embed="rId4">
            <a:alphaModFix/>
          </a:blip>
          <a:stretch>
            <a:fillRect/>
          </a:stretch>
        </p:blipFill>
        <p:spPr>
          <a:xfrm>
            <a:off x="6358950" y="2879613"/>
            <a:ext cx="1367524" cy="136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4153275" y="150"/>
            <a:ext cx="49908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p:nvPr/>
        </p:nvSpPr>
        <p:spPr>
          <a:xfrm>
            <a:off x="367275" y="1474650"/>
            <a:ext cx="31521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30303"/>
                </a:solidFill>
                <a:highlight>
                  <a:srgbClr val="F9F9F9"/>
                </a:highlight>
              </a:rPr>
              <a:t>Chief Robert Joseph shares his experience as a residential school survivor and the importance of truth and reconciliation in Canada.</a:t>
            </a:r>
            <a:endParaRPr sz="1800" b="1"/>
          </a:p>
        </p:txBody>
      </p:sp>
      <p:sp>
        <p:nvSpPr>
          <p:cNvPr id="106" name="Google Shape;106;p18"/>
          <p:cNvSpPr txBox="1"/>
          <p:nvPr/>
        </p:nvSpPr>
        <p:spPr>
          <a:xfrm>
            <a:off x="367275" y="661300"/>
            <a:ext cx="36741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b="1">
                <a:solidFill>
                  <a:schemeClr val="dk1"/>
                </a:solidFill>
                <a:highlight>
                  <a:srgbClr val="F9F9F9"/>
                </a:highlight>
                <a:latin typeface="Roboto"/>
                <a:ea typeface="Roboto"/>
                <a:cs typeface="Roboto"/>
                <a:sym typeface="Roboto"/>
              </a:rPr>
              <a:t>Namwayut: We are all one</a:t>
            </a:r>
            <a:endParaRPr b="1">
              <a:solidFill>
                <a:schemeClr val="dk1"/>
              </a:solidFill>
              <a:latin typeface="Lato"/>
              <a:ea typeface="Lato"/>
              <a:cs typeface="Lato"/>
              <a:sym typeface="Lato"/>
            </a:endParaRPr>
          </a:p>
        </p:txBody>
      </p:sp>
      <p:pic>
        <p:nvPicPr>
          <p:cNvPr id="107" name="Google Shape;107;p18"/>
          <p:cNvPicPr preferRelativeResize="0"/>
          <p:nvPr/>
        </p:nvPicPr>
        <p:blipFill>
          <a:blip r:embed="rId4">
            <a:alphaModFix/>
          </a:blip>
          <a:stretch>
            <a:fillRect/>
          </a:stretch>
        </p:blipFill>
        <p:spPr>
          <a:xfrm>
            <a:off x="1322716" y="3465750"/>
            <a:ext cx="1763199" cy="1518550"/>
          </a:xfrm>
          <a:prstGeom prst="rect">
            <a:avLst/>
          </a:prstGeom>
          <a:noFill/>
          <a:ln>
            <a:noFill/>
          </a:ln>
        </p:spPr>
      </p:pic>
      <p:pic>
        <p:nvPicPr>
          <p:cNvPr id="2" name="Online Media 1" descr="Namwayut: we are all one. Truth and reconciliation in Canada | Canada is ...">
            <a:hlinkClick r:id="" action="ppaction://media"/>
            <a:extLst>
              <a:ext uri="{FF2B5EF4-FFF2-40B4-BE49-F238E27FC236}">
                <a16:creationId xmlns:a16="http://schemas.microsoft.com/office/drawing/2014/main" id="{7B37E300-EF82-A144-B211-07866E9E11E2}"/>
              </a:ext>
            </a:extLst>
          </p:cNvPr>
          <p:cNvPicPr>
            <a:picLocks noRot="1" noChangeAspect="1"/>
          </p:cNvPicPr>
          <p:nvPr>
            <a:videoFile r:link="rId1"/>
          </p:nvPr>
        </p:nvPicPr>
        <p:blipFill>
          <a:blip r:embed="rId5"/>
          <a:stretch>
            <a:fillRect/>
          </a:stretch>
        </p:blipFill>
        <p:spPr>
          <a:xfrm>
            <a:off x="4326128" y="1136650"/>
            <a:ext cx="4672251" cy="2639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p:nvPr/>
        </p:nvSpPr>
        <p:spPr>
          <a:xfrm>
            <a:off x="1045050" y="363475"/>
            <a:ext cx="7053900" cy="273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lt1"/>
                </a:solidFill>
              </a:rPr>
              <a:t>Although the Indigenous people of Canada had shared many, many stories of the trauma they faced from residential schools, nothing was done. They were ignored.</a:t>
            </a:r>
            <a:endParaRPr sz="2400" b="1">
              <a:solidFill>
                <a:schemeClr val="lt1"/>
              </a:solidFill>
            </a:endParaRPr>
          </a:p>
          <a:p>
            <a:pPr marL="0" lvl="0" indent="0" algn="ctr" rtl="0">
              <a:spcBef>
                <a:spcPts val="0"/>
              </a:spcBef>
              <a:spcAft>
                <a:spcPts val="0"/>
              </a:spcAft>
              <a:buNone/>
            </a:pPr>
            <a:endParaRPr b="1">
              <a:solidFill>
                <a:schemeClr val="lt1"/>
              </a:solidFill>
            </a:endParaRPr>
          </a:p>
          <a:p>
            <a:pPr marL="0" lvl="0" indent="0" algn="ctr" rtl="0">
              <a:spcBef>
                <a:spcPts val="0"/>
              </a:spcBef>
              <a:spcAft>
                <a:spcPts val="0"/>
              </a:spcAft>
              <a:buNone/>
            </a:pPr>
            <a:r>
              <a:rPr lang="en" sz="2800" b="1">
                <a:solidFill>
                  <a:schemeClr val="dk1"/>
                </a:solidFill>
              </a:rPr>
              <a:t>It took the power of song to finally make people pay attention.</a:t>
            </a:r>
            <a:endParaRPr sz="2800" b="1">
              <a:solidFill>
                <a:schemeClr val="dk1"/>
              </a:solidFill>
            </a:endParaRPr>
          </a:p>
        </p:txBody>
      </p:sp>
      <p:pic>
        <p:nvPicPr>
          <p:cNvPr id="113" name="Google Shape;113;p19"/>
          <p:cNvPicPr preferRelativeResize="0"/>
          <p:nvPr/>
        </p:nvPicPr>
        <p:blipFill>
          <a:blip r:embed="rId3">
            <a:alphaModFix/>
          </a:blip>
          <a:stretch>
            <a:fillRect/>
          </a:stretch>
        </p:blipFill>
        <p:spPr>
          <a:xfrm>
            <a:off x="3810303" y="3319626"/>
            <a:ext cx="1523400" cy="15234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7"/>
        <p:cNvGrpSpPr/>
        <p:nvPr/>
      </p:nvGrpSpPr>
      <p:grpSpPr>
        <a:xfrm>
          <a:off x="0" y="0"/>
          <a:ext cx="0" cy="0"/>
          <a:chOff x="0" y="0"/>
          <a:chExt cx="0" cy="0"/>
        </a:xfrm>
      </p:grpSpPr>
      <p:sp>
        <p:nvSpPr>
          <p:cNvPr id="118" name="Google Shape;118;p20"/>
          <p:cNvSpPr txBox="1"/>
          <p:nvPr/>
        </p:nvSpPr>
        <p:spPr>
          <a:xfrm>
            <a:off x="5033300" y="213650"/>
            <a:ext cx="2767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3000" b="1">
                <a:solidFill>
                  <a:schemeClr val="lt1"/>
                </a:solidFill>
                <a:latin typeface="Lato"/>
                <a:ea typeface="Lato"/>
                <a:cs typeface="Lato"/>
                <a:sym typeface="Lato"/>
              </a:rPr>
              <a:t>Gord Downie</a:t>
            </a:r>
            <a:endParaRPr sz="3000" b="1">
              <a:solidFill>
                <a:schemeClr val="lt1"/>
              </a:solidFill>
              <a:latin typeface="Lato"/>
              <a:ea typeface="Lato"/>
              <a:cs typeface="Lato"/>
              <a:sym typeface="Lato"/>
            </a:endParaRPr>
          </a:p>
          <a:p>
            <a:pPr marL="0" lvl="0" indent="0" algn="ctr" rtl="0">
              <a:spcBef>
                <a:spcPts val="0"/>
              </a:spcBef>
              <a:spcAft>
                <a:spcPts val="0"/>
              </a:spcAft>
              <a:buNone/>
            </a:pPr>
            <a:r>
              <a:rPr lang="en" sz="3000" b="1">
                <a:solidFill>
                  <a:schemeClr val="lt1"/>
                </a:solidFill>
                <a:latin typeface="Lato"/>
                <a:ea typeface="Lato"/>
                <a:cs typeface="Lato"/>
                <a:sym typeface="Lato"/>
              </a:rPr>
              <a:t>1964 - 2017</a:t>
            </a:r>
            <a:endParaRPr sz="3000" b="1">
              <a:solidFill>
                <a:schemeClr val="lt1"/>
              </a:solidFill>
              <a:latin typeface="Lato"/>
              <a:ea typeface="Lato"/>
              <a:cs typeface="Lato"/>
              <a:sym typeface="Lato"/>
            </a:endParaRPr>
          </a:p>
        </p:txBody>
      </p:sp>
      <p:pic>
        <p:nvPicPr>
          <p:cNvPr id="119" name="Google Shape;119;p20"/>
          <p:cNvPicPr preferRelativeResize="0"/>
          <p:nvPr/>
        </p:nvPicPr>
        <p:blipFill>
          <a:blip r:embed="rId3">
            <a:alphaModFix/>
          </a:blip>
          <a:stretch>
            <a:fillRect/>
          </a:stretch>
        </p:blipFill>
        <p:spPr>
          <a:xfrm>
            <a:off x="201375" y="152400"/>
            <a:ext cx="3629025" cy="4838700"/>
          </a:xfrm>
          <a:prstGeom prst="rect">
            <a:avLst/>
          </a:prstGeom>
          <a:noFill/>
          <a:ln w="28575" cap="flat" cmpd="sng">
            <a:solidFill>
              <a:schemeClr val="dk2"/>
            </a:solidFill>
            <a:prstDash val="solid"/>
            <a:round/>
            <a:headEnd type="none" w="sm" len="sm"/>
            <a:tailEnd type="none" w="sm" len="sm"/>
          </a:ln>
        </p:spPr>
      </p:pic>
      <p:sp>
        <p:nvSpPr>
          <p:cNvPr id="120" name="Google Shape;120;p20"/>
          <p:cNvSpPr txBox="1"/>
          <p:nvPr/>
        </p:nvSpPr>
        <p:spPr>
          <a:xfrm>
            <a:off x="4552650" y="1800225"/>
            <a:ext cx="42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latin typeface="Lato"/>
              <a:ea typeface="Lato"/>
              <a:cs typeface="Lato"/>
              <a:sym typeface="Lato"/>
            </a:endParaRPr>
          </a:p>
        </p:txBody>
      </p:sp>
      <p:sp>
        <p:nvSpPr>
          <p:cNvPr id="121" name="Google Shape;121;p20"/>
          <p:cNvSpPr txBox="1"/>
          <p:nvPr/>
        </p:nvSpPr>
        <p:spPr>
          <a:xfrm>
            <a:off x="4174600" y="1385975"/>
            <a:ext cx="46704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b="1">
                <a:solidFill>
                  <a:schemeClr val="dk2"/>
                </a:solidFill>
              </a:rPr>
              <a:t>Frontman for the </a:t>
            </a:r>
            <a:r>
              <a:rPr lang="en" sz="1800" b="1" i="1">
                <a:solidFill>
                  <a:schemeClr val="dk2"/>
                </a:solidFill>
              </a:rPr>
              <a:t>Tragically Hip</a:t>
            </a:r>
            <a:r>
              <a:rPr lang="en" sz="1800" b="1">
                <a:solidFill>
                  <a:schemeClr val="dk2"/>
                </a:solidFill>
              </a:rPr>
              <a:t>, an internationally renowned Canadian rock band.</a:t>
            </a:r>
            <a:endParaRPr sz="1800" b="1">
              <a:solidFill>
                <a:schemeClr val="dk2"/>
              </a:solidFill>
            </a:endParaRPr>
          </a:p>
          <a:p>
            <a:pPr marL="457200" lvl="0" indent="-342900" algn="l" rtl="0">
              <a:spcBef>
                <a:spcPts val="0"/>
              </a:spcBef>
              <a:spcAft>
                <a:spcPts val="0"/>
              </a:spcAft>
              <a:buSzPts val="1800"/>
              <a:buChar char="●"/>
            </a:pPr>
            <a:r>
              <a:rPr lang="en" sz="1800" b="1">
                <a:solidFill>
                  <a:schemeClr val="dk2"/>
                </a:solidFill>
              </a:rPr>
              <a:t>One of the most riveting performers in Rock ’n’ Roll history..</a:t>
            </a:r>
            <a:endParaRPr sz="1800" b="1">
              <a:solidFill>
                <a:schemeClr val="dk2"/>
              </a:solidFill>
            </a:endParaRPr>
          </a:p>
          <a:p>
            <a:pPr marL="457200" lvl="0" indent="-342900" algn="l" rtl="0">
              <a:spcBef>
                <a:spcPts val="0"/>
              </a:spcBef>
              <a:spcAft>
                <a:spcPts val="0"/>
              </a:spcAft>
              <a:buSzPts val="1800"/>
              <a:buChar char="●"/>
            </a:pPr>
            <a:r>
              <a:rPr lang="en" sz="1800" b="1">
                <a:solidFill>
                  <a:schemeClr val="dk2"/>
                </a:solidFill>
              </a:rPr>
              <a:t>Dec. 2015 - Downie was diagnosed with terminal brain cancer.</a:t>
            </a:r>
            <a:endParaRPr sz="1800" b="1">
              <a:solidFill>
                <a:schemeClr val="dk2"/>
              </a:solidFill>
            </a:endParaRPr>
          </a:p>
          <a:p>
            <a:pPr marL="457200" lvl="0" indent="-342900" algn="l" rtl="0">
              <a:spcBef>
                <a:spcPts val="0"/>
              </a:spcBef>
              <a:spcAft>
                <a:spcPts val="0"/>
              </a:spcAft>
              <a:buSzPts val="1800"/>
              <a:buChar char="●"/>
            </a:pPr>
            <a:r>
              <a:rPr lang="en" sz="1800" b="1">
                <a:solidFill>
                  <a:schemeClr val="dk2"/>
                </a:solidFill>
              </a:rPr>
              <a:t>His final days were spent passionately advocating for Indigenous people and begging Canada to do better.	</a:t>
            </a:r>
            <a:r>
              <a:rPr lang="en" b="1">
                <a:solidFill>
                  <a:schemeClr val="dk2"/>
                </a:solidFill>
              </a:rPr>
              <a:t>	                </a:t>
            </a:r>
            <a:endParaRPr sz="1600" b="1" i="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79263"/>
            </a:gs>
            <a:gs pos="100000">
              <a:srgbClr val="C64B12"/>
            </a:gs>
          </a:gsLst>
          <a:lin ang="5400012" scaled="0"/>
        </a:gradFill>
        <a:effectLst/>
      </p:bgPr>
    </p:bg>
    <p:spTree>
      <p:nvGrpSpPr>
        <p:cNvPr id="1" name="Shape 125"/>
        <p:cNvGrpSpPr/>
        <p:nvPr/>
      </p:nvGrpSpPr>
      <p:grpSpPr>
        <a:xfrm>
          <a:off x="0" y="0"/>
          <a:ext cx="0" cy="0"/>
          <a:chOff x="0" y="0"/>
          <a:chExt cx="0" cy="0"/>
        </a:xfrm>
      </p:grpSpPr>
      <p:pic>
        <p:nvPicPr>
          <p:cNvPr id="2" name="Online Media 1" descr="Gord Downie, remembered through his quotes">
            <a:hlinkClick r:id="" action="ppaction://media"/>
            <a:extLst>
              <a:ext uri="{FF2B5EF4-FFF2-40B4-BE49-F238E27FC236}">
                <a16:creationId xmlns:a16="http://schemas.microsoft.com/office/drawing/2014/main" id="{AC7CA1EF-DC1D-6C46-95CC-5D96DEBB33D2}"/>
              </a:ext>
            </a:extLst>
          </p:cNvPr>
          <p:cNvPicPr>
            <a:picLocks noRot="1" noChangeAspect="1"/>
          </p:cNvPicPr>
          <p:nvPr>
            <a:videoFile r:link="rId1"/>
          </p:nvPr>
        </p:nvPicPr>
        <p:blipFill>
          <a:blip r:embed="rId4"/>
          <a:stretch>
            <a:fillRect/>
          </a:stretch>
        </p:blipFill>
        <p:spPr>
          <a:xfrm>
            <a:off x="815497" y="449326"/>
            <a:ext cx="7513005" cy="4244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Words>
  <Application>Microsoft Macintosh PowerPoint</Application>
  <PresentationFormat>On-screen Show (16:9)</PresentationFormat>
  <Paragraphs>36</Paragraphs>
  <Slides>12</Slides>
  <Notes>12</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Lato</vt:lpstr>
      <vt:lpstr>Arial</vt:lpstr>
      <vt:lpstr>Raleway</vt:lpstr>
      <vt:lpstr>Roboto</vt:lpstr>
      <vt:lpstr>Amatic SC</vt:lpstr>
      <vt:lpstr>Swiss</vt:lpstr>
      <vt:lpstr>National Day for Truth &amp; Reconciliation</vt:lpstr>
      <vt:lpstr>PowerPoint Presentation</vt:lpstr>
      <vt:lpstr>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Day for Truth &amp; Reconciliation</dc:title>
  <cp:lastModifiedBy>Microsoft Office User</cp:lastModifiedBy>
  <cp:revision>1</cp:revision>
  <dcterms:modified xsi:type="dcterms:W3CDTF">2021-09-28T04:12:04Z</dcterms:modified>
</cp:coreProperties>
</file>